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86" r:id="rId2"/>
    <p:sldId id="287" r:id="rId3"/>
    <p:sldId id="257" r:id="rId4"/>
    <p:sldId id="289" r:id="rId5"/>
    <p:sldId id="290" r:id="rId6"/>
    <p:sldId id="292" r:id="rId7"/>
    <p:sldId id="291" r:id="rId8"/>
    <p:sldId id="293" r:id="rId9"/>
    <p:sldId id="258" r:id="rId10"/>
    <p:sldId id="288" r:id="rId11"/>
    <p:sldId id="294" r:id="rId12"/>
    <p:sldId id="295" r:id="rId13"/>
    <p:sldId id="296" r:id="rId14"/>
    <p:sldId id="297" r:id="rId15"/>
    <p:sldId id="259" r:id="rId16"/>
  </p:sldIdLst>
  <p:sldSz cx="9144000" cy="5143500" type="screen16x9"/>
  <p:notesSz cx="6858000" cy="9144000"/>
  <p:embeddedFontLst>
    <p:embeddedFont>
      <p:font typeface="Merriweather" panose="02020500000000000000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Amatic SC" panose="02020500000000000000" charset="-79"/>
      <p:regular r:id="rId26"/>
      <p:bold r:id="rId27"/>
    </p:embeddedFont>
    <p:embeddedFont>
      <p:font typeface="Bahnschrift Light Condensed" panose="020B0502040204020203" pitchFamily="34" charset="0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F7B2"/>
    <a:srgbClr val="CE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51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33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168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3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1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29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74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96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47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76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74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23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523121" y="4635910"/>
            <a:ext cx="607154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2800" b="1">
                <a:solidFill>
                  <a:schemeClr val="tx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482;p4"/>
          <p:cNvSpPr txBox="1">
            <a:spLocks/>
          </p:cNvSpPr>
          <p:nvPr userDrawn="1"/>
        </p:nvSpPr>
        <p:spPr>
          <a:xfrm>
            <a:off x="8531159" y="4734968"/>
            <a:ext cx="612641" cy="40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n" sz="2800" b="1" i="0" u="none" strike="noStrike" cap="none" smtClean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90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531159" y="4734968"/>
            <a:ext cx="612641" cy="402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n" sz="2800" b="1" i="0" u="none" strike="noStrike" cap="none" smtClean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avi"/><Relationship Id="rId7" Type="http://schemas.openxmlformats.org/officeDocument/2006/relationships/image" Target="../media/image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9031" y="160800"/>
            <a:ext cx="8236857" cy="47617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Google Shape;1891;p13"/>
          <p:cNvSpPr txBox="1">
            <a:spLocks/>
          </p:cNvSpPr>
          <p:nvPr/>
        </p:nvSpPr>
        <p:spPr>
          <a:xfrm>
            <a:off x="1559859" y="1381887"/>
            <a:ext cx="599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matic SC"/>
              <a:buNone/>
              <a:defRPr sz="5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6000" b="1" dirty="0" smtClean="0">
                <a:solidFill>
                  <a:schemeClr val="tx1"/>
                </a:solidFill>
                <a:latin typeface="Bahnschrift Light Condensed" panose="020B0502040204020203" pitchFamily="34" charset="0"/>
              </a:rPr>
              <a:t>Medical Imaging</a:t>
            </a:r>
            <a:br>
              <a:rPr lang="en-US" altLang="zh-TW" sz="6000" b="1" dirty="0" smtClean="0">
                <a:solidFill>
                  <a:schemeClr val="tx1"/>
                </a:solidFill>
                <a:latin typeface="Bahnschrift Light Condensed" panose="020B0502040204020203" pitchFamily="34" charset="0"/>
              </a:rPr>
            </a:br>
            <a:r>
              <a:rPr lang="en-US" altLang="zh-TW" sz="6000" b="1" dirty="0" smtClean="0">
                <a:solidFill>
                  <a:schemeClr val="tx1"/>
                </a:solidFill>
                <a:latin typeface="Bahnschrift Light Condensed" panose="020B0502040204020203" pitchFamily="34" charset="0"/>
              </a:rPr>
              <a:t>Final Report</a:t>
            </a:r>
            <a:endParaRPr lang="en-US" sz="6000" b="1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71459" y="3070276"/>
            <a:ext cx="4572000" cy="6987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 dirty="0" err="1" smtClean="0">
                <a:solidFill>
                  <a:schemeClr val="tx1"/>
                </a:solidFill>
                <a:sym typeface="Titillium Web ExtraLight"/>
              </a:rPr>
              <a:t>Qiong</a:t>
            </a:r>
            <a:r>
              <a:rPr lang="en-US" altLang="zh-TW" b="1" dirty="0" smtClean="0">
                <a:solidFill>
                  <a:schemeClr val="tx1"/>
                </a:solidFill>
                <a:sym typeface="Titillium Web ExtraLight"/>
              </a:rPr>
              <a:t>-Wen 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 smtClean="0">
                <a:solidFill>
                  <a:schemeClr val="tx1"/>
                </a:solidFill>
                <a:sym typeface="Titillium Web ExtraLight"/>
              </a:rPr>
              <a:t>Date</a:t>
            </a:r>
            <a:r>
              <a:rPr lang="en-US" altLang="zh-TW" b="1" dirty="0">
                <a:solidFill>
                  <a:schemeClr val="tx1"/>
                </a:solidFill>
                <a:sym typeface="Titillium Web ExtraLight"/>
              </a:rPr>
              <a:t>:  </a:t>
            </a:r>
            <a:r>
              <a:rPr lang="en-US" altLang="zh-TW" b="1" dirty="0" smtClean="0">
                <a:solidFill>
                  <a:schemeClr val="tx1"/>
                </a:solidFill>
                <a:sym typeface="Titillium Web ExtraLight"/>
              </a:rPr>
              <a:t>January 6,</a:t>
            </a:r>
            <a:r>
              <a:rPr lang="en-US" altLang="zh-TW" b="1" dirty="0">
                <a:solidFill>
                  <a:schemeClr val="tx1"/>
                </a:solidFill>
                <a:sym typeface="Titillium Web ExtraLight"/>
              </a:rPr>
              <a:t> </a:t>
            </a:r>
            <a:r>
              <a:rPr lang="en-US" altLang="zh-TW" b="1" dirty="0" smtClean="0">
                <a:solidFill>
                  <a:schemeClr val="tx1"/>
                </a:solidFill>
                <a:sym typeface="Titillium Web ExtraLight"/>
              </a:rPr>
              <a:t>2021</a:t>
            </a:r>
            <a:endParaRPr lang="en-US" altLang="zh-TW" b="1" dirty="0">
              <a:solidFill>
                <a:schemeClr val="tx1"/>
              </a:solidFill>
              <a:sym typeface="Titillium Web ExtraLight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38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200" y="4680857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13" y="631372"/>
            <a:ext cx="7728496" cy="4049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2971" y="3236686"/>
            <a:ext cx="1734458" cy="1509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467429" y="3926114"/>
            <a:ext cx="3223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Processing message + Error message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2971" y="1952173"/>
            <a:ext cx="1734458" cy="195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467429" y="189625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Only back projection or</a:t>
            </a:r>
          </a:p>
          <a:p>
            <a:r>
              <a:rPr lang="en-US" altLang="zh-TW" dirty="0" smtClean="0"/>
              <a:t>Filter back projection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32971" y="2975430"/>
            <a:ext cx="1734458" cy="195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2467428" y="2796570"/>
            <a:ext cx="2344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Enter </a:t>
            </a:r>
            <a:r>
              <a:rPr lang="en-US" altLang="zh-TW" dirty="0"/>
              <a:t>a line y =? , Make Numerical comparison of the true and the reconstructed values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3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8" y="616853"/>
            <a:ext cx="7490795" cy="3964835"/>
          </a:xfrm>
          <a:prstGeom prst="rect">
            <a:avLst/>
          </a:prstGeom>
        </p:spPr>
      </p:pic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200" y="4680857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61" y="338202"/>
            <a:ext cx="3117675" cy="194610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905283" y="616853"/>
            <a:ext cx="2002471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 Import File (phantom)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7" y="545236"/>
            <a:ext cx="7854029" cy="4135621"/>
          </a:xfrm>
          <a:prstGeom prst="rect">
            <a:avLst/>
          </a:prstGeom>
        </p:spPr>
      </p:pic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417699" y="4680857"/>
            <a:ext cx="726301" cy="27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6622922" y="1440832"/>
            <a:ext cx="157607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smtClean="0"/>
              <a:t>Radon Transform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79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3" y="387005"/>
            <a:ext cx="8130339" cy="4293852"/>
          </a:xfrm>
          <a:prstGeom prst="rect">
            <a:avLst/>
          </a:prstGeom>
        </p:spPr>
      </p:pic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519886" y="4680857"/>
            <a:ext cx="624114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825940" y="1139368"/>
            <a:ext cx="137890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Reconstruction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48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200" y="4680857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7" y="525193"/>
            <a:ext cx="7842057" cy="41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43360" y="165138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00600" y="321600"/>
            <a:ext cx="70413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Outline</a:t>
            </a:r>
            <a:endParaRPr sz="4000" dirty="0"/>
          </a:p>
        </p:txBody>
      </p:sp>
      <p:sp>
        <p:nvSpPr>
          <p:cNvPr id="1962" name="Google Shape;1962;p22"/>
          <p:cNvSpPr txBox="1">
            <a:spLocks noGrp="1"/>
          </p:cNvSpPr>
          <p:nvPr>
            <p:ph type="body" idx="1"/>
          </p:nvPr>
        </p:nvSpPr>
        <p:spPr>
          <a:xfrm>
            <a:off x="1000600" y="817449"/>
            <a:ext cx="7041300" cy="3452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 smtClean="0"/>
              <a:t>1. Radon Transform</a:t>
            </a:r>
          </a:p>
          <a:p>
            <a:pPr marL="0" lvl="0" indent="0" algn="ctr" rtl="0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2. Filter Back Projection</a:t>
            </a:r>
          </a:p>
          <a:p>
            <a:pPr marL="0" lvl="0" indent="0" algn="ctr" rtl="0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3. GUI design</a:t>
            </a:r>
            <a:endParaRPr sz="2000" b="1" dirty="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4294967295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6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40628" y="35629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Radon transform</a:t>
            </a:r>
            <a:endParaRPr sz="36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2672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Rot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3297917" y="1314179"/>
            <a:ext cx="2149475" cy="2149475"/>
          </a:xfrm>
          <a:prstGeom prst="rect">
            <a:avLst/>
          </a:prstGeom>
        </p:spPr>
      </p:pic>
      <p:pic>
        <p:nvPicPr>
          <p:cNvPr id="3" name="rad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59468" y="1315109"/>
            <a:ext cx="1371600" cy="2149475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103991" y="1318547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096733" y="2340979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2103991" y="2596587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2103991" y="2852195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03992" y="3107803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103991" y="3363414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103991" y="1574155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2103991" y="1829763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2103991" y="2085371"/>
            <a:ext cx="957943" cy="123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43315" y="100674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Rotate Image</a:t>
            </a:r>
            <a:endParaRPr lang="zh-TW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38629" y="3572779"/>
            <a:ext cx="7788899" cy="1384995"/>
          </a:xfrm>
          <a:prstGeom prst="rect">
            <a:avLst/>
          </a:prstGeom>
          <a:solidFill>
            <a:srgbClr val="1313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sz="1200" dirty="0">
                <a:solidFill>
                  <a:srgbClr val="EBEBEB"/>
                </a:solidFill>
                <a:latin typeface="Consolas" panose="020B0609020204030204" pitchFamily="49" charset="0"/>
              </a:rPr>
              <a:t>theta = np.arange(</a:t>
            </a:r>
            <a:r>
              <a:rPr lang="zh-TW" altLang="zh-TW" sz="1200" b="1" dirty="0">
                <a:solidFill>
                  <a:srgbClr val="33CCFF"/>
                </a:solidFill>
                <a:latin typeface="Consolas" panose="020B0609020204030204" pitchFamily="49" charset="0"/>
              </a:rPr>
              <a:t>0</a:t>
            </a:r>
            <a:r>
              <a:rPr lang="zh-TW" altLang="zh-TW" sz="1200" b="1" dirty="0">
                <a:solidFill>
                  <a:srgbClr val="ED864A"/>
                </a:solidFill>
                <a:latin typeface="Consolas" panose="020B0609020204030204" pitchFamily="49" charset="0"/>
              </a:rPr>
              <a:t>, </a:t>
            </a:r>
            <a:r>
              <a:rPr lang="zh-TW" altLang="zh-TW" sz="1200" b="1" dirty="0">
                <a:solidFill>
                  <a:srgbClr val="33CCFF"/>
                </a:solidFill>
                <a:latin typeface="Consolas" panose="020B0609020204030204" pitchFamily="49" charset="0"/>
              </a:rPr>
              <a:t>181</a:t>
            </a:r>
            <a:r>
              <a:rPr lang="zh-TW" altLang="zh-TW" sz="1200" b="1" dirty="0">
                <a:solidFill>
                  <a:srgbClr val="ED864A"/>
                </a:solidFill>
                <a:latin typeface="Consolas" panose="020B0609020204030204" pitchFamily="49" charset="0"/>
              </a:rPr>
              <a:t>, </a:t>
            </a:r>
            <a:r>
              <a:rPr lang="zh-TW" altLang="zh-TW" sz="1200" dirty="0">
                <a:solidFill>
                  <a:srgbClr val="AA4926"/>
                </a:solidFill>
                <a:latin typeface="Consolas" panose="020B0609020204030204" pitchFamily="49" charset="0"/>
              </a:rPr>
              <a:t>dTheta</a:t>
            </a:r>
            <a:r>
              <a:rPr lang="en-US" altLang="zh-TW" sz="1200" dirty="0" smtClean="0">
                <a:solidFill>
                  <a:srgbClr val="EBEBEB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b="1" dirty="0">
                <a:solidFill>
                  <a:srgbClr val="33CCFF"/>
                </a:solidFill>
                <a:latin typeface="Consolas" panose="020B0609020204030204" pitchFamily="49" charset="0"/>
              </a:rPr>
              <a:t>1</a:t>
            </a:r>
            <a:r>
              <a:rPr lang="zh-TW" altLang="zh-TW" sz="1200" dirty="0" smtClean="0">
                <a:solidFill>
                  <a:srgbClr val="EBEBEB"/>
                </a:solidFill>
                <a:latin typeface="Consolas" panose="020B0609020204030204" pitchFamily="49" charset="0"/>
              </a:rPr>
              <a:t>)</a:t>
            </a:r>
            <a:endParaRPr kumimoji="0" lang="en-US" altLang="zh-TW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(numAngles):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rotImgObj =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.rotate(-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[n]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resample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=Image.BILINEAR)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im1.set_data(rotImgObj)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sinogram[: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n] = np.sum(rotImgObj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# normalize value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EBEBEB"/>
                </a:solidFill>
                <a:latin typeface="Consolas" panose="020B0609020204030204" pitchFamily="49" charset="0"/>
              </a:rPr>
              <a:t>sino</a:t>
            </a:r>
            <a:r>
              <a:rPr lang="en-US" altLang="zh-TW" sz="1200" dirty="0" smtClean="0">
                <a:solidFill>
                  <a:srgbClr val="EBEBEB"/>
                </a:solidFill>
                <a:latin typeface="Consolas" panose="020B0609020204030204" pitchFamily="49" charset="0"/>
              </a:rPr>
              <a:t> =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Image.fromarray((sinogram - np.min(sinogram)) / np.ptp(sinogram) * 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showWhenStopped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6771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" name="Google Shape;1896;p14"/>
          <p:cNvSpPr txBox="1">
            <a:spLocks/>
          </p:cNvSpPr>
          <p:nvPr/>
        </p:nvSpPr>
        <p:spPr>
          <a:xfrm>
            <a:off x="1140628" y="356292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600" dirty="0" smtClean="0"/>
              <a:t>Radon transform-rotation</a:t>
            </a:r>
            <a:endParaRPr lang="en-US" sz="3600" dirty="0"/>
          </a:p>
        </p:txBody>
      </p:sp>
      <p:sp>
        <p:nvSpPr>
          <p:cNvPr id="20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43896" y="939192"/>
            <a:ext cx="3339600" cy="53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Z</a:t>
            </a:r>
            <a:r>
              <a:rPr lang="en" sz="1800" dirty="0" smtClean="0"/>
              <a:t>ero Padding Image: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3" y="1644164"/>
            <a:ext cx="1038744" cy="103874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51720" y="268290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MxN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760" y="1421201"/>
            <a:ext cx="1545801" cy="1535860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1551422" y="2051246"/>
            <a:ext cx="355858" cy="27577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583345" y="2877533"/>
                <a:ext cx="2104807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45" y="2877533"/>
                <a:ext cx="2104807" cy="359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56737"/>
              </p:ext>
            </p:extLst>
          </p:nvPr>
        </p:nvGraphicFramePr>
        <p:xfrm>
          <a:off x="543896" y="3287842"/>
          <a:ext cx="1748970" cy="1656943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582990">
                  <a:extLst>
                    <a:ext uri="{9D8B030D-6E8A-4147-A177-3AD203B41FA5}">
                      <a16:colId xmlns:a16="http://schemas.microsoft.com/office/drawing/2014/main" val="2889852768"/>
                    </a:ext>
                  </a:extLst>
                </a:gridCol>
                <a:gridCol w="582990">
                  <a:extLst>
                    <a:ext uri="{9D8B030D-6E8A-4147-A177-3AD203B41FA5}">
                      <a16:colId xmlns:a16="http://schemas.microsoft.com/office/drawing/2014/main" val="63332233"/>
                    </a:ext>
                  </a:extLst>
                </a:gridCol>
                <a:gridCol w="582990">
                  <a:extLst>
                    <a:ext uri="{9D8B030D-6E8A-4147-A177-3AD203B41FA5}">
                      <a16:colId xmlns:a16="http://schemas.microsoft.com/office/drawing/2014/main" val="3336773582"/>
                    </a:ext>
                  </a:extLst>
                </a:gridCol>
              </a:tblGrid>
              <a:tr h="559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x1, y1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x2, y2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x3, y3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3253"/>
                  </a:ext>
                </a:extLst>
              </a:tr>
              <a:tr h="559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x4, y4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x5, y5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x6, y6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3270"/>
                  </a:ext>
                </a:extLst>
              </a:tr>
              <a:tr h="5376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x7, y7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x8, y8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x9, y9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38078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346721" y="3520119"/>
                <a:ext cx="3526971" cy="321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21" y="3520119"/>
                <a:ext cx="3526971" cy="321050"/>
              </a:xfrm>
              <a:prstGeom prst="rect">
                <a:avLst/>
              </a:prstGeom>
              <a:blipFill>
                <a:blip r:embed="rId6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2255645" y="3199800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Clockwise Rotation</a:t>
            </a:r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44328"/>
              </p:ext>
            </p:extLst>
          </p:nvPr>
        </p:nvGraphicFramePr>
        <p:xfrm>
          <a:off x="3914959" y="3287842"/>
          <a:ext cx="1748970" cy="1637436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582990">
                  <a:extLst>
                    <a:ext uri="{9D8B030D-6E8A-4147-A177-3AD203B41FA5}">
                      <a16:colId xmlns:a16="http://schemas.microsoft.com/office/drawing/2014/main" val="2889852768"/>
                    </a:ext>
                  </a:extLst>
                </a:gridCol>
                <a:gridCol w="582990">
                  <a:extLst>
                    <a:ext uri="{9D8B030D-6E8A-4147-A177-3AD203B41FA5}">
                      <a16:colId xmlns:a16="http://schemas.microsoft.com/office/drawing/2014/main" val="63332233"/>
                    </a:ext>
                  </a:extLst>
                </a:gridCol>
                <a:gridCol w="582990">
                  <a:extLst>
                    <a:ext uri="{9D8B030D-6E8A-4147-A177-3AD203B41FA5}">
                      <a16:colId xmlns:a16="http://schemas.microsoft.com/office/drawing/2014/main" val="3336773582"/>
                    </a:ext>
                  </a:extLst>
                </a:gridCol>
              </a:tblGrid>
              <a:tr h="559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X’1, y’1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X’2, y’2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X’3, y’3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3253"/>
                  </a:ext>
                </a:extLst>
              </a:tr>
              <a:tr h="559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X’4, y’4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X’5, y’5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X’6, y’6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3270"/>
                  </a:ext>
                </a:extLst>
              </a:tr>
              <a:tr h="5139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X’7, y’7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X’8, y’8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X’9, y’9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3807899"/>
                  </a:ext>
                </a:extLst>
              </a:tr>
            </a:tbl>
          </a:graphicData>
        </a:graphic>
      </p:graphicFrame>
      <p:sp>
        <p:nvSpPr>
          <p:cNvPr id="16" name="向右箭號 15"/>
          <p:cNvSpPr/>
          <p:nvPr/>
        </p:nvSpPr>
        <p:spPr>
          <a:xfrm>
            <a:off x="2635748" y="4054033"/>
            <a:ext cx="849735" cy="27577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90530"/>
              </p:ext>
            </p:extLst>
          </p:nvPr>
        </p:nvGraphicFramePr>
        <p:xfrm>
          <a:off x="5890735" y="1052106"/>
          <a:ext cx="2915367" cy="2789063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971789">
                  <a:extLst>
                    <a:ext uri="{9D8B030D-6E8A-4147-A177-3AD203B41FA5}">
                      <a16:colId xmlns:a16="http://schemas.microsoft.com/office/drawing/2014/main" val="2889852768"/>
                    </a:ext>
                  </a:extLst>
                </a:gridCol>
                <a:gridCol w="971789">
                  <a:extLst>
                    <a:ext uri="{9D8B030D-6E8A-4147-A177-3AD203B41FA5}">
                      <a16:colId xmlns:a16="http://schemas.microsoft.com/office/drawing/2014/main" val="63332233"/>
                    </a:ext>
                  </a:extLst>
                </a:gridCol>
                <a:gridCol w="971789">
                  <a:extLst>
                    <a:ext uri="{9D8B030D-6E8A-4147-A177-3AD203B41FA5}">
                      <a16:colId xmlns:a16="http://schemas.microsoft.com/office/drawing/2014/main" val="3336773582"/>
                    </a:ext>
                  </a:extLst>
                </a:gridCol>
              </a:tblGrid>
              <a:tr h="9556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(X’1, y’1)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(X’2, y’2)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(X’3, y’3)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3253"/>
                  </a:ext>
                </a:extLst>
              </a:tr>
              <a:tr h="9556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(X’4, y’4)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(X’5, y’5)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(X’6, y’6)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3270"/>
                  </a:ext>
                </a:extLst>
              </a:tr>
              <a:tr h="8776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(X’7, y’7)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(X’8, y’8)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1" dirty="0" err="1" smtClean="0"/>
                        <a:t>Img</a:t>
                      </a:r>
                      <a:r>
                        <a:rPr lang="en-US" altLang="zh-TW" sz="1000" b="1" dirty="0" smtClean="0"/>
                        <a:t>(X’9, y’9)</a:t>
                      </a:r>
                      <a:endParaRPr lang="zh-TW" altLang="en-US" sz="10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3807899"/>
                  </a:ext>
                </a:extLst>
              </a:tr>
            </a:tbl>
          </a:graphicData>
        </a:graphic>
      </p:graphicFrame>
      <p:sp>
        <p:nvSpPr>
          <p:cNvPr id="6" name="右彎箭號 5"/>
          <p:cNvSpPr/>
          <p:nvPr/>
        </p:nvSpPr>
        <p:spPr>
          <a:xfrm>
            <a:off x="4882671" y="2033137"/>
            <a:ext cx="616858" cy="76673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84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40628" y="35629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back projection</a:t>
            </a:r>
            <a:endParaRPr sz="36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6771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5" y="1448178"/>
            <a:ext cx="1724025" cy="269557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90922"/>
              </p:ext>
            </p:extLst>
          </p:nvPr>
        </p:nvGraphicFramePr>
        <p:xfrm>
          <a:off x="2061029" y="1448178"/>
          <a:ext cx="239485" cy="2695576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239485">
                  <a:extLst>
                    <a:ext uri="{9D8B030D-6E8A-4147-A177-3AD203B41FA5}">
                      <a16:colId xmlns:a16="http://schemas.microsoft.com/office/drawing/2014/main" val="188944465"/>
                    </a:ext>
                  </a:extLst>
                </a:gridCol>
              </a:tblGrid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131748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891927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56984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89815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01781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61237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62262"/>
                  </a:ext>
                </a:extLst>
              </a:tr>
              <a:tr h="336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10894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39064"/>
              </p:ext>
            </p:extLst>
          </p:nvPr>
        </p:nvGraphicFramePr>
        <p:xfrm>
          <a:off x="2641600" y="1454073"/>
          <a:ext cx="2772232" cy="268968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346529">
                  <a:extLst>
                    <a:ext uri="{9D8B030D-6E8A-4147-A177-3AD203B41FA5}">
                      <a16:colId xmlns:a16="http://schemas.microsoft.com/office/drawing/2014/main" val="2154476031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593965627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908699301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622663439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990337424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451656896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597316759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349474601"/>
                    </a:ext>
                  </a:extLst>
                </a:gridCol>
              </a:tblGrid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16858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35465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380820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79623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68554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06548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862303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70317"/>
                  </a:ext>
                </a:extLst>
              </a:tr>
            </a:tbl>
          </a:graphicData>
        </a:graphic>
      </p:graphicFrame>
      <p:sp>
        <p:nvSpPr>
          <p:cNvPr id="8" name="向右箭號 7"/>
          <p:cNvSpPr/>
          <p:nvPr/>
        </p:nvSpPr>
        <p:spPr>
          <a:xfrm>
            <a:off x="2358903" y="2706914"/>
            <a:ext cx="218045" cy="1833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箭號 8"/>
          <p:cNvSpPr/>
          <p:nvPr/>
        </p:nvSpPr>
        <p:spPr>
          <a:xfrm rot="3609499">
            <a:off x="8525944" y="1209627"/>
            <a:ext cx="446510" cy="47710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箭號 11"/>
          <p:cNvSpPr/>
          <p:nvPr/>
        </p:nvSpPr>
        <p:spPr>
          <a:xfrm rot="7591271">
            <a:off x="8528588" y="3915427"/>
            <a:ext cx="443689" cy="46177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14421"/>
              </p:ext>
            </p:extLst>
          </p:nvPr>
        </p:nvGraphicFramePr>
        <p:xfrm>
          <a:off x="6040361" y="1454072"/>
          <a:ext cx="2772232" cy="2689680"/>
        </p:xfrm>
        <a:graphic>
          <a:graphicData uri="http://schemas.openxmlformats.org/drawingml/2006/table">
            <a:tbl>
              <a:tblPr firstRow="1" bandRow="1">
                <a:tableStyleId>{80523F56-0D02-4175-A64D-45E582D6819D}</a:tableStyleId>
              </a:tblPr>
              <a:tblGrid>
                <a:gridCol w="346529">
                  <a:extLst>
                    <a:ext uri="{9D8B030D-6E8A-4147-A177-3AD203B41FA5}">
                      <a16:colId xmlns:a16="http://schemas.microsoft.com/office/drawing/2014/main" val="2154476031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593965627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908699301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622663439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990337424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2451656896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597316759"/>
                    </a:ext>
                  </a:extLst>
                </a:gridCol>
                <a:gridCol w="346529">
                  <a:extLst>
                    <a:ext uri="{9D8B030D-6E8A-4147-A177-3AD203B41FA5}">
                      <a16:colId xmlns:a16="http://schemas.microsoft.com/office/drawing/2014/main" val="1349474601"/>
                    </a:ext>
                  </a:extLst>
                </a:gridCol>
              </a:tblGrid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16858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35465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380820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79623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68554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06548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EB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862303"/>
                  </a:ext>
                </a:extLst>
              </a:tr>
              <a:tr h="3362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6DF7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70317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567437" y="261129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/>
              <a:t>+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042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t="9841" r="9863" b="8492"/>
          <a:stretch/>
        </p:blipFill>
        <p:spPr>
          <a:xfrm>
            <a:off x="776514" y="805543"/>
            <a:ext cx="7445829" cy="2489200"/>
          </a:xfrm>
          <a:prstGeom prst="rect">
            <a:avLst/>
          </a:prstGeom>
        </p:spPr>
      </p:pic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40628" y="35629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back projection</a:t>
            </a:r>
            <a:endParaRPr sz="36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6771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7421" y="3145590"/>
            <a:ext cx="7786913" cy="1938992"/>
          </a:xfrm>
          <a:prstGeom prst="rect">
            <a:avLst/>
          </a:prstGeom>
          <a:solidFill>
            <a:srgbClr val="1313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(numAngles):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Xrot = X * np.cos(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[n]) + Y * np.sin(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[n])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XrotCor = np.round(Xrot + imageLen / 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XrotCor = XrotCor.astype(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'int'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projMatrix = np.zeros((imageLen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imageLen))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m0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m1 = np.where((XrotCor &gt;= 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 &amp; (XrotCor &lt;= (imageLen - 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)))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s =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sinogram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n]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# get projection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projMatrix[m0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m1] = s[XrotCor[m0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m1]]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# backproject in-bounds data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  <a:ea typeface="Adobe Fan Heiti Std B" panose="020B0700000000000000" pitchFamily="34" charset="-120"/>
              </a:rPr>
              <a:t/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  <a:ea typeface="Adobe Fan Heiti Std B" panose="020B0700000000000000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  <a:ea typeface="Adobe Fan Heiti Std B" panose="020B0700000000000000" pitchFamily="34" charset="-12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reconMatrix += projMatrix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im</a:t>
            </a:r>
            <a:r>
              <a:rPr kumimoji="0" lang="en-US" altLang="zh-TW" sz="1200" b="0" i="0" u="none" strike="noStrike" cap="none" normalizeH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Image.fromarray((reconMatrix - np.min(reconMatrix)) / np.ptp(reconMatrix) * 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33CC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40628" y="35629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F</a:t>
            </a:r>
            <a:r>
              <a:rPr lang="en" sz="3600" dirty="0" smtClean="0"/>
              <a:t>ilter back projection</a:t>
            </a:r>
            <a:endParaRPr sz="36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6771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" name="群組 17"/>
          <p:cNvGrpSpPr/>
          <p:nvPr/>
        </p:nvGrpSpPr>
        <p:grpSpPr>
          <a:xfrm>
            <a:off x="271901" y="1243992"/>
            <a:ext cx="5686068" cy="2741393"/>
            <a:chOff x="3319206" y="1584482"/>
            <a:chExt cx="5686068" cy="274139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4686" y="2596808"/>
              <a:ext cx="1065099" cy="80193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669167" y="2817833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filter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794686" y="3313638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800" dirty="0"/>
                <a:t>ramp filter</a:t>
              </a:r>
              <a:endParaRPr lang="zh-TW" altLang="en-US" sz="1800" dirty="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2948" y="1590111"/>
              <a:ext cx="2253312" cy="112440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0631" y="1584482"/>
              <a:ext cx="1514540" cy="1130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9206" y="3182020"/>
              <a:ext cx="1537390" cy="1141032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2948" y="3202207"/>
              <a:ext cx="2253312" cy="1123668"/>
            </a:xfrm>
            <a:prstGeom prst="rect">
              <a:avLst/>
            </a:prstGeom>
          </p:spPr>
        </p:pic>
        <p:sp>
          <p:nvSpPr>
            <p:cNvPr id="16" name="向右箭號 15"/>
            <p:cNvSpPr/>
            <p:nvPr/>
          </p:nvSpPr>
          <p:spPr>
            <a:xfrm>
              <a:off x="4938122" y="2098349"/>
              <a:ext cx="406400" cy="19912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88220" y="179057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FFT</a:t>
              </a:r>
              <a:endParaRPr lang="zh-TW" altLang="en-US" dirty="0"/>
            </a:p>
          </p:txBody>
        </p:sp>
        <p:sp>
          <p:nvSpPr>
            <p:cNvPr id="20" name="向右箭號 19"/>
            <p:cNvSpPr/>
            <p:nvPr/>
          </p:nvSpPr>
          <p:spPr>
            <a:xfrm rot="5400000">
              <a:off x="6366404" y="2899445"/>
              <a:ext cx="406400" cy="19912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右箭號 20"/>
            <p:cNvSpPr/>
            <p:nvPr/>
          </p:nvSpPr>
          <p:spPr>
            <a:xfrm rot="10800000">
              <a:off x="4946572" y="3743860"/>
              <a:ext cx="406400" cy="19912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889181" y="3428111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IFFT</a:t>
              </a:r>
              <a:endParaRPr lang="zh-TW" altLang="en-US" dirty="0"/>
            </a:p>
          </p:txBody>
        </p:sp>
      </p:grpSp>
      <p:pic>
        <p:nvPicPr>
          <p:cNvPr id="24" name="r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2401" y="1786979"/>
            <a:ext cx="214947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40628" y="35629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F</a:t>
            </a:r>
            <a:r>
              <a:rPr lang="en" sz="3600" dirty="0" smtClean="0"/>
              <a:t>ilter back projection</a:t>
            </a:r>
            <a:endParaRPr sz="36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200" y="4656771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8517" r="9524" b="9106"/>
          <a:stretch/>
        </p:blipFill>
        <p:spPr>
          <a:xfrm>
            <a:off x="852074" y="828408"/>
            <a:ext cx="7457608" cy="2510853"/>
          </a:xfrm>
          <a:prstGeom prst="rect">
            <a:avLst/>
          </a:prstGeom>
        </p:spPr>
      </p:pic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1779256" y="3562067"/>
            <a:ext cx="5897462" cy="1015663"/>
          </a:xfrm>
          <a:prstGeom prst="rect">
            <a:avLst/>
          </a:prstGeom>
          <a:solidFill>
            <a:srgbClr val="1313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(numAngles):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projfft = DFT.DFT_one(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sino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i])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# Filter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7EC3E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filtProj = projfft * filt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   filtSino[:</a:t>
            </a:r>
            <a:r>
              <a:rPr kumimoji="0" lang="zh-TW" altLang="zh-TW" sz="1200" b="1" i="0" u="none" strike="noStrike" cap="none" normalizeH="0" baseline="0" dirty="0" smtClean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i] = np.real(DFT.iDFT_one(filtProj))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14579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GUI design</a:t>
            </a:r>
            <a:endParaRPr sz="48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243535" y="2161520"/>
            <a:ext cx="728360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altLang="zh-TW" sz="2000" dirty="0"/>
              <a:t>User interface for computed tomography reconstruction</a:t>
            </a:r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475763" y="2716975"/>
            <a:ext cx="681915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altLang="zh-TW" sz="1800" dirty="0"/>
              <a:t>Develop Environment : </a:t>
            </a:r>
            <a:endParaRPr lang="en-US" altLang="zh-TW" sz="1800" dirty="0" smtClean="0"/>
          </a:p>
          <a:p>
            <a:pPr marL="76200" indent="0" algn="ctr">
              <a:buNone/>
            </a:pPr>
            <a:r>
              <a:rPr lang="en-US" altLang="zh-TW" sz="1800" dirty="0" smtClean="0"/>
              <a:t>Python +</a:t>
            </a:r>
            <a:r>
              <a:rPr lang="en-US" altLang="zh-TW" sz="1800" dirty="0" err="1" smtClean="0"/>
              <a:t>Matplotlib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+ Pyqt5 + </a:t>
            </a:r>
            <a:r>
              <a:rPr lang="en-US" altLang="zh-TW" sz="1800" dirty="0" err="1" smtClean="0"/>
              <a:t>Qt</a:t>
            </a:r>
            <a:r>
              <a:rPr lang="en-US" altLang="zh-TW" sz="1800" dirty="0" smtClean="0"/>
              <a:t> designer</a:t>
            </a:r>
            <a:endParaRPr lang="zh-TW" altLang="en-US"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200" y="4686146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z="2800" b="1" smtClean="0">
                <a:solidFill>
                  <a:schemeClr val="tx1"/>
                </a:solidFill>
              </a:rPr>
              <a:pPr/>
              <a:t>9</a:t>
            </a:fld>
            <a:endParaRPr lang="en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247</Words>
  <Application>Microsoft Office PowerPoint</Application>
  <PresentationFormat>如螢幕大小 (16:9)</PresentationFormat>
  <Paragraphs>83</Paragraphs>
  <Slides>15</Slides>
  <Notes>15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Titillium Web ExtraLight</vt:lpstr>
      <vt:lpstr>Adobe Fan Heiti Std B</vt:lpstr>
      <vt:lpstr>Merriweather</vt:lpstr>
      <vt:lpstr>Consolas</vt:lpstr>
      <vt:lpstr>新細明體</vt:lpstr>
      <vt:lpstr>Amatic SC</vt:lpstr>
      <vt:lpstr>Bahnschrift Light Condensed</vt:lpstr>
      <vt:lpstr>Cambria Math</vt:lpstr>
      <vt:lpstr>Arial</vt:lpstr>
      <vt:lpstr>Nathaniel template</vt:lpstr>
      <vt:lpstr>PowerPoint 簡報</vt:lpstr>
      <vt:lpstr>Outline</vt:lpstr>
      <vt:lpstr>Radon transform</vt:lpstr>
      <vt:lpstr>PowerPoint 簡報</vt:lpstr>
      <vt:lpstr>back projection</vt:lpstr>
      <vt:lpstr>back projection</vt:lpstr>
      <vt:lpstr>Filter back projection</vt:lpstr>
      <vt:lpstr>Filter back projection</vt:lpstr>
      <vt:lpstr>GUI design</vt:lpstr>
      <vt:lpstr>PowerPoint 簡報</vt:lpstr>
      <vt:lpstr>PowerPoint 簡報</vt:lpstr>
      <vt:lpstr>PowerPoint 簡報</vt:lpstr>
      <vt:lpstr>PowerPoint 簡報</vt:lpstr>
      <vt:lpstr>PowerPoint 簡報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32</cp:revision>
  <dcterms:modified xsi:type="dcterms:W3CDTF">2021-11-25T12:35:24Z</dcterms:modified>
</cp:coreProperties>
</file>